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360" r:id="rId2"/>
    <p:sldId id="359" r:id="rId3"/>
    <p:sldId id="361" r:id="rId4"/>
    <p:sldId id="365" r:id="rId5"/>
    <p:sldId id="363" r:id="rId6"/>
    <p:sldId id="364" r:id="rId7"/>
    <p:sldId id="3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4188"/>
    <a:srgbClr val="0F458A"/>
    <a:srgbClr val="4F008E"/>
    <a:srgbClr val="00645C"/>
    <a:srgbClr val="375C9E"/>
    <a:srgbClr val="4472C4"/>
    <a:srgbClr val="0000FF"/>
    <a:srgbClr val="0E458A"/>
    <a:srgbClr val="0A428A"/>
    <a:srgbClr val="012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3" autoAdjust="0"/>
    <p:restoredTop sz="92263" autoAdjust="0"/>
  </p:normalViewPr>
  <p:slideViewPr>
    <p:cSldViewPr snapToGrid="0">
      <p:cViewPr varScale="1">
        <p:scale>
          <a:sx n="86" d="100"/>
          <a:sy n="86" d="100"/>
        </p:scale>
        <p:origin x="12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6E686-56DB-4297-816E-3C432822A836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FCF781-FBBB-4239-9F12-C51655B936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211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CF781-FBBB-4239-9F12-C51655B9365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968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CF781-FBBB-4239-9F12-C51655B936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626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CF781-FBBB-4239-9F12-C51655B9365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208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CF781-FBBB-4239-9F12-C51655B9365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524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FCF781-FBBB-4239-9F12-C51655B9365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266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浙大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EAB0F1-5A40-4ADA-AE5C-D6A1EBF68A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680"/>
            <a:ext cx="2295525" cy="839173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2F6ABE-C1BC-4236-BF52-F634E0DEF868}"/>
              </a:ext>
            </a:extLst>
          </p:cNvPr>
          <p:cNvCxnSpPr>
            <a:cxnSpLocks/>
          </p:cNvCxnSpPr>
          <p:nvPr userDrawn="1"/>
        </p:nvCxnSpPr>
        <p:spPr>
          <a:xfrm>
            <a:off x="0" y="839173"/>
            <a:ext cx="9144000" cy="0"/>
          </a:xfrm>
          <a:prstGeom prst="line">
            <a:avLst/>
          </a:prstGeom>
          <a:ln w="63500">
            <a:solidFill>
              <a:srgbClr val="0F45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B1DCB7AB-C656-4F6F-9D47-3B6C3FE81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B515AA4-F1ED-4F43-B8AF-42BCCA2EF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C1904FC3-64F8-4EDC-9D16-DE3A1EC4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599" y="6492875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fld id="{8CFCB38C-D76C-45EB-A53B-FB1C97319E0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EE1EED9-BB7D-4F80-973A-ED32FC93E96A}"/>
              </a:ext>
            </a:extLst>
          </p:cNvPr>
          <p:cNvCxnSpPr>
            <a:cxnSpLocks/>
          </p:cNvCxnSpPr>
          <p:nvPr userDrawn="1"/>
        </p:nvCxnSpPr>
        <p:spPr>
          <a:xfrm>
            <a:off x="6178549" y="475212"/>
            <a:ext cx="2922113" cy="1"/>
          </a:xfrm>
          <a:prstGeom prst="line">
            <a:avLst/>
          </a:prstGeom>
          <a:ln w="12700">
            <a:solidFill>
              <a:srgbClr val="0A418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30F3B72-BBD5-4588-9217-905C88A6F581}"/>
              </a:ext>
            </a:extLst>
          </p:cNvPr>
          <p:cNvSpPr txBox="1"/>
          <p:nvPr userDrawn="1"/>
        </p:nvSpPr>
        <p:spPr>
          <a:xfrm>
            <a:off x="6115050" y="94496"/>
            <a:ext cx="3028950" cy="310564"/>
          </a:xfrm>
          <a:prstGeom prst="rect">
            <a:avLst/>
          </a:prstGeom>
          <a:noFill/>
        </p:spPr>
        <p:txBody>
          <a:bodyPr wrap="square" lIns="0" tIns="18000" rIns="72000" bIns="0" rtlCol="0">
            <a:spAutoFit/>
          </a:bodyPr>
          <a:lstStyle/>
          <a:p>
            <a:pPr algn="r"/>
            <a:r>
              <a:rPr lang="zh-CN" altLang="en-US" sz="1900" b="1" dirty="0">
                <a:solidFill>
                  <a:srgbClr val="0A418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柔性传感与智能装备实验室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AC136A2-EA40-4BDC-8A55-2B58DFBC794E}"/>
              </a:ext>
            </a:extLst>
          </p:cNvPr>
          <p:cNvSpPr txBox="1"/>
          <p:nvPr userDrawn="1"/>
        </p:nvSpPr>
        <p:spPr>
          <a:xfrm>
            <a:off x="4887885" y="528213"/>
            <a:ext cx="4256116" cy="178382"/>
          </a:xfrm>
          <a:prstGeom prst="rect">
            <a:avLst/>
          </a:prstGeom>
          <a:noFill/>
        </p:spPr>
        <p:txBody>
          <a:bodyPr wrap="square" lIns="0" tIns="0" rIns="72000" bIns="0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zh-CN" sz="1100" b="1" dirty="0">
                <a:solidFill>
                  <a:srgbClr val="0A4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Laboratory of Flexible Sensors and Intelligent Equipment</a:t>
            </a:r>
            <a:endParaRPr lang="zh-CN" altLang="en-US" sz="1100" b="1" dirty="0">
              <a:solidFill>
                <a:srgbClr val="0A4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ECD9B46-F94A-4264-9304-C2501599B152}"/>
              </a:ext>
            </a:extLst>
          </p:cNvPr>
          <p:cNvSpPr>
            <a:spLocks noChangeAspect="1"/>
          </p:cNvSpPr>
          <p:nvPr userDrawn="1"/>
        </p:nvSpPr>
        <p:spPr>
          <a:xfrm>
            <a:off x="6983999" y="4698000"/>
            <a:ext cx="2160000" cy="2160000"/>
          </a:xfrm>
          <a:prstGeom prst="rect">
            <a:avLst/>
          </a:prstGeom>
          <a:blipFill dpi="0" rotWithShape="1">
            <a:blip r:embed="rId3">
              <a:alphaModFix amt="2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1110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92589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718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234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664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0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27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浙大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2F6ABE-C1BC-4236-BF52-F634E0DEF868}"/>
              </a:ext>
            </a:extLst>
          </p:cNvPr>
          <p:cNvCxnSpPr>
            <a:cxnSpLocks/>
          </p:cNvCxnSpPr>
          <p:nvPr userDrawn="1"/>
        </p:nvCxnSpPr>
        <p:spPr>
          <a:xfrm>
            <a:off x="0" y="839173"/>
            <a:ext cx="9144000" cy="0"/>
          </a:xfrm>
          <a:prstGeom prst="line">
            <a:avLst/>
          </a:prstGeom>
          <a:ln w="63500">
            <a:solidFill>
              <a:srgbClr val="0F45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B1DCB7AB-C656-4F6F-9D47-3B6C3FE81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B515AA4-F1ED-4F43-B8AF-42BCCA2EF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C1904FC3-64F8-4EDC-9D16-DE3A1EC4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2A9EA3C-AE8B-4BFE-A1C9-790FEBB48E3E}"/>
              </a:ext>
            </a:extLst>
          </p:cNvPr>
          <p:cNvCxnSpPr>
            <a:cxnSpLocks/>
          </p:cNvCxnSpPr>
          <p:nvPr userDrawn="1"/>
        </p:nvCxnSpPr>
        <p:spPr>
          <a:xfrm>
            <a:off x="6178549" y="475212"/>
            <a:ext cx="2922113" cy="1"/>
          </a:xfrm>
          <a:prstGeom prst="line">
            <a:avLst/>
          </a:prstGeom>
          <a:ln w="12700">
            <a:solidFill>
              <a:srgbClr val="0A418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1D32E5B-DFDD-4649-A0D4-94A33374EDEA}"/>
              </a:ext>
            </a:extLst>
          </p:cNvPr>
          <p:cNvSpPr txBox="1"/>
          <p:nvPr userDrawn="1"/>
        </p:nvSpPr>
        <p:spPr>
          <a:xfrm>
            <a:off x="6115050" y="94496"/>
            <a:ext cx="3028950" cy="310564"/>
          </a:xfrm>
          <a:prstGeom prst="rect">
            <a:avLst/>
          </a:prstGeom>
          <a:noFill/>
        </p:spPr>
        <p:txBody>
          <a:bodyPr wrap="square" lIns="0" tIns="18000" rIns="72000" bIns="0" rtlCol="0">
            <a:spAutoFit/>
          </a:bodyPr>
          <a:lstStyle/>
          <a:p>
            <a:pPr algn="r"/>
            <a:r>
              <a:rPr lang="zh-CN" altLang="en-US" sz="1900" b="1" dirty="0">
                <a:solidFill>
                  <a:srgbClr val="0A4188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柔性传感与智能装备实验室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C4ADBCE-3BA2-4962-886D-3D3997E06454}"/>
              </a:ext>
            </a:extLst>
          </p:cNvPr>
          <p:cNvSpPr txBox="1"/>
          <p:nvPr userDrawn="1"/>
        </p:nvSpPr>
        <p:spPr>
          <a:xfrm>
            <a:off x="4887885" y="528213"/>
            <a:ext cx="4256116" cy="178382"/>
          </a:xfrm>
          <a:prstGeom prst="rect">
            <a:avLst/>
          </a:prstGeom>
          <a:noFill/>
        </p:spPr>
        <p:txBody>
          <a:bodyPr wrap="square" lIns="0" tIns="0" rIns="72000" bIns="0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zh-CN" sz="1100" b="1" dirty="0">
                <a:solidFill>
                  <a:srgbClr val="0A4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Laboratory of Flexible Sensors and Intelligent Equipment</a:t>
            </a:r>
            <a:endParaRPr lang="zh-CN" altLang="en-US" sz="1100" b="1" dirty="0">
              <a:solidFill>
                <a:srgbClr val="0A4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77BC228-98CA-4B54-83EB-7CFE8107C8A5}"/>
              </a:ext>
            </a:extLst>
          </p:cNvPr>
          <p:cNvSpPr>
            <a:spLocks noChangeAspect="1"/>
          </p:cNvSpPr>
          <p:nvPr userDrawn="1"/>
        </p:nvSpPr>
        <p:spPr>
          <a:xfrm>
            <a:off x="6983999" y="4698000"/>
            <a:ext cx="2160000" cy="2160000"/>
          </a:xfrm>
          <a:prstGeom prst="rect">
            <a:avLst/>
          </a:prstGeom>
          <a:blipFill dpi="0" rotWithShape="1">
            <a:blip r:embed="rId2">
              <a:alphaModFix amt="2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1110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971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浙大模板_主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EAB0F1-5A40-4ADA-AE5C-D6A1EBF68A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474" y="0"/>
            <a:ext cx="2295525" cy="839173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32F6ABE-C1BC-4236-BF52-F634E0DEF868}"/>
              </a:ext>
            </a:extLst>
          </p:cNvPr>
          <p:cNvCxnSpPr>
            <a:cxnSpLocks/>
          </p:cNvCxnSpPr>
          <p:nvPr userDrawn="1"/>
        </p:nvCxnSpPr>
        <p:spPr>
          <a:xfrm>
            <a:off x="0" y="839173"/>
            <a:ext cx="9144000" cy="0"/>
          </a:xfrm>
          <a:prstGeom prst="line">
            <a:avLst/>
          </a:prstGeom>
          <a:ln w="63500">
            <a:solidFill>
              <a:srgbClr val="0F45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B1DCB7AB-C656-4F6F-9D47-3B6C3FE81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B515AA4-F1ED-4F43-B8AF-42BCCA2EF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C1904FC3-64F8-4EDC-9D16-DE3A1EC4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5500F8-6CB2-483C-91B3-F177BE07D4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6537" y="1752600"/>
            <a:ext cx="3590925" cy="10287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键入标题</a:t>
            </a:r>
          </a:p>
        </p:txBody>
      </p:sp>
    </p:spTree>
    <p:extLst>
      <p:ext uri="{BB962C8B-B14F-4D97-AF65-F5344CB8AC3E}">
        <p14:creationId xmlns:p14="http://schemas.microsoft.com/office/powerpoint/2010/main" val="3855763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71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50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59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606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61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969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FB7FA-FAA0-410E-9039-56349BB253C9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BA1BF-7BBA-4E43-AD19-DB420FF985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51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3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png"/><Relationship Id="rId18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hyperlink" Target="https://www.omc-stepperonline.com/nema-23-dual-shaft-stepper-motor-l-56mm-gear-ratio-50-1-high-precision-planetary-gearbox-9-5mm-rear-shaft-length.html" TargetMode="External"/><Relationship Id="rId12" Type="http://schemas.openxmlformats.org/officeDocument/2006/relationships/hyperlink" Target="https://www.omc-stepperonline.com/nema-17-dual-shaft-stepper-motor-l-39mm-gear-ratio-50-1-high-precision-planetary-gearbox-9-5mm-rear-shaft-length.html" TargetMode="External"/><Relationship Id="rId17" Type="http://schemas.openxmlformats.org/officeDocument/2006/relationships/image" Target="../media/image16.png"/><Relationship Id="rId2" Type="http://schemas.openxmlformats.org/officeDocument/2006/relationships/image" Target="../media/image7.png"/><Relationship Id="rId16" Type="http://schemas.openxmlformats.org/officeDocument/2006/relationships/hyperlink" Target="https://www.omc-stepperonline.com/nema-17-dual-shaft-external-48mm-stack-1-68a-lead-8mm-0-31496-length-200mm-rear-shaft-length-13mm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hyperlink" Target="https://www.omc-stepperonline.com/nema-17-dual-shaft-stepper-motor-l-39mm-gear-ratio-10-1-high-precision-planetary-gearbox-9-5mm-rear-shaft-length.html" TargetMode="External"/><Relationship Id="rId15" Type="http://schemas.openxmlformats.org/officeDocument/2006/relationships/image" Target="../media/image15.png"/><Relationship Id="rId10" Type="http://schemas.microsoft.com/office/2007/relationships/hdphoto" Target="../media/hdphoto1.wdp"/><Relationship Id="rId19" Type="http://schemas.openxmlformats.org/officeDocument/2006/relationships/hyperlink" Target="https://www.omc-stepperonline.com/nema-14-dual-shaft-stepper-motor-bipolar-l-28mm-w-gear-ratio-19-1-planetary-gearbox-9-5mm-rear-shaft-length.html" TargetMode="External"/><Relationship Id="rId4" Type="http://schemas.openxmlformats.org/officeDocument/2006/relationships/image" Target="../media/image9.png"/><Relationship Id="rId9" Type="http://schemas.openxmlformats.org/officeDocument/2006/relationships/image" Target="../media/image12.png"/><Relationship Id="rId14" Type="http://schemas.openxmlformats.org/officeDocument/2006/relationships/hyperlink" Target="https://www.omc-stepperonline.com/nema-11-dual-shaft-stepper-motor-bipolar-l-51mm-w-gear-ratio-14-1-planetary-gearbox-9-5mm-rear-shaft-length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2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video" Target="../media/media3.mov"/><Relationship Id="rId11" Type="http://schemas.openxmlformats.org/officeDocument/2006/relationships/image" Target="../media/image20.png"/><Relationship Id="rId5" Type="http://schemas.microsoft.com/office/2007/relationships/media" Target="../media/media3.mov"/><Relationship Id="rId10" Type="http://schemas.openxmlformats.org/officeDocument/2006/relationships/image" Target="../media/image19.png"/><Relationship Id="rId4" Type="http://schemas.openxmlformats.org/officeDocument/2006/relationships/video" Target="../media/media2.mov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9DB6279-01A6-4C2A-B0A9-92B7F14D7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90754" cy="80087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4A20C64-A55B-4096-8897-CCB145117D58}"/>
              </a:ext>
            </a:extLst>
          </p:cNvPr>
          <p:cNvSpPr/>
          <p:nvPr/>
        </p:nvSpPr>
        <p:spPr>
          <a:xfrm>
            <a:off x="2938659" y="2485591"/>
            <a:ext cx="3266682" cy="3743074"/>
          </a:xfrm>
          <a:prstGeom prst="rect">
            <a:avLst/>
          </a:prstGeom>
          <a:blipFill dpi="0" rotWithShape="1">
            <a:blip r:embed="rId3">
              <a:alphaModFix amt="6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84CD021-9948-48B0-B12D-A9EE37A29957}"/>
              </a:ext>
            </a:extLst>
          </p:cNvPr>
          <p:cNvSpPr txBox="1"/>
          <p:nvPr/>
        </p:nvSpPr>
        <p:spPr>
          <a:xfrm>
            <a:off x="2316480" y="1208075"/>
            <a:ext cx="451104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A4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Lab of FSIE </a:t>
            </a:r>
          </a:p>
          <a:p>
            <a:pPr algn="ctr"/>
            <a:r>
              <a:rPr lang="en-US" altLang="zh-CN" sz="3200" b="1" dirty="0">
                <a:solidFill>
                  <a:srgbClr val="0A4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Robotics</a:t>
            </a:r>
            <a:endParaRPr lang="zh-CN" altLang="en-US" sz="3200" b="1" dirty="0">
              <a:solidFill>
                <a:srgbClr val="0A4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0393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1">
            <a:extLst>
              <a:ext uri="{FF2B5EF4-FFF2-40B4-BE49-F238E27FC236}">
                <a16:creationId xmlns:a16="http://schemas.microsoft.com/office/drawing/2014/main" id="{6DBA6ED7-0763-47A7-A21A-543B7A9DD924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Team-FSIE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3864692-5220-49E9-B1A8-6991D9FD20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793884"/>
              </p:ext>
            </p:extLst>
          </p:nvPr>
        </p:nvGraphicFramePr>
        <p:xfrm>
          <a:off x="300446" y="1214284"/>
          <a:ext cx="8543108" cy="51603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5777">
                  <a:extLst>
                    <a:ext uri="{9D8B030D-6E8A-4147-A177-3AD203B41FA5}">
                      <a16:colId xmlns:a16="http://schemas.microsoft.com/office/drawing/2014/main" val="4189479671"/>
                    </a:ext>
                  </a:extLst>
                </a:gridCol>
                <a:gridCol w="2135777">
                  <a:extLst>
                    <a:ext uri="{9D8B030D-6E8A-4147-A177-3AD203B41FA5}">
                      <a16:colId xmlns:a16="http://schemas.microsoft.com/office/drawing/2014/main" val="2836888544"/>
                    </a:ext>
                  </a:extLst>
                </a:gridCol>
                <a:gridCol w="2135777">
                  <a:extLst>
                    <a:ext uri="{9D8B030D-6E8A-4147-A177-3AD203B41FA5}">
                      <a16:colId xmlns:a16="http://schemas.microsoft.com/office/drawing/2014/main" val="1656015950"/>
                    </a:ext>
                  </a:extLst>
                </a:gridCol>
                <a:gridCol w="2135777">
                  <a:extLst>
                    <a:ext uri="{9D8B030D-6E8A-4147-A177-3AD203B41FA5}">
                      <a16:colId xmlns:a16="http://schemas.microsoft.com/office/drawing/2014/main" val="3001327811"/>
                    </a:ext>
                  </a:extLst>
                </a:gridCol>
              </a:tblGrid>
              <a:tr h="610549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传感组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机器人组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智能组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053328"/>
                  </a:ext>
                </a:extLst>
              </a:tr>
              <a:tr h="105382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在读研究生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叶知秋，侯泽阳，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Vincent</a:t>
                      </a: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，罗华昱，杨倩倩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吕鸿昊，张志宇，李赞，张楠，李乐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孔德朋，杨柳，周慧颖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7426875"/>
                  </a:ext>
                </a:extLst>
              </a:tr>
              <a:tr h="105382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在职</a:t>
                      </a:r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庞高阳，衡文正，沈奕人，曾梓铭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游思齐，黄秉豪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2059757"/>
                  </a:ext>
                </a:extLst>
              </a:tr>
              <a:tr h="6105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在组本科生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梁毅浩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卢芳民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4635500"/>
                  </a:ext>
                </a:extLst>
              </a:tr>
              <a:tr h="6105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未进组研究生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汪若涵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1479410"/>
                  </a:ext>
                </a:extLst>
              </a:tr>
              <a:tr h="6105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00B0F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未确定方向研究生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00B0F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陆嶂励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184528"/>
                  </a:ext>
                </a:extLst>
              </a:tr>
              <a:tr h="61054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00B0F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未进组</a:t>
                      </a:r>
                      <a:r>
                        <a:rPr lang="en-US" altLang="zh-CN" dirty="0">
                          <a:solidFill>
                            <a:srgbClr val="00B0F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</a:t>
                      </a:r>
                      <a:endParaRPr lang="zh-CN" altLang="en-US" dirty="0">
                        <a:solidFill>
                          <a:srgbClr val="00B0F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00B0F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559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8419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1">
            <a:extLst>
              <a:ext uri="{FF2B5EF4-FFF2-40B4-BE49-F238E27FC236}">
                <a16:creationId xmlns:a16="http://schemas.microsoft.com/office/drawing/2014/main" id="{6DBA6ED7-0763-47A7-A21A-543B7A9DD924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Team-Robotics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0EFFF15-CCDC-4B4E-8683-C67533DC91B9}"/>
              </a:ext>
            </a:extLst>
          </p:cNvPr>
          <p:cNvSpPr txBox="1"/>
          <p:nvPr/>
        </p:nvSpPr>
        <p:spPr>
          <a:xfrm>
            <a:off x="266764" y="1518203"/>
            <a:ext cx="52670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机械臂参数（以下参数是由开源的手册上提供的）</a:t>
            </a:r>
            <a:endParaRPr lang="en-US" altLang="zh-CN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29D4C3-137D-4CEA-BDEE-A1FEAEA8B5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" t="7218" r="4081" b="6432"/>
          <a:stretch/>
        </p:blipFill>
        <p:spPr>
          <a:xfrm>
            <a:off x="3928238" y="2093582"/>
            <a:ext cx="4047621" cy="1526734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B69FA3F-C1C3-4DE7-B902-4FC49A871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482331"/>
              </p:ext>
            </p:extLst>
          </p:nvPr>
        </p:nvGraphicFramePr>
        <p:xfrm>
          <a:off x="302641" y="1943916"/>
          <a:ext cx="3060141" cy="16764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17140">
                  <a:extLst>
                    <a:ext uri="{9D8B030D-6E8A-4147-A177-3AD203B41FA5}">
                      <a16:colId xmlns:a16="http://schemas.microsoft.com/office/drawing/2014/main" val="2069518119"/>
                    </a:ext>
                  </a:extLst>
                </a:gridCol>
                <a:gridCol w="1543001">
                  <a:extLst>
                    <a:ext uri="{9D8B030D-6E8A-4147-A177-3AD203B41FA5}">
                      <a16:colId xmlns:a16="http://schemas.microsoft.com/office/drawing/2014/main" val="3154779023"/>
                    </a:ext>
                  </a:extLst>
                </a:gridCol>
              </a:tblGrid>
              <a:tr h="325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参数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548101"/>
                  </a:ext>
                </a:extLst>
              </a:tr>
              <a:tr h="325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臂展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62.9cm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501398"/>
                  </a:ext>
                </a:extLst>
              </a:tr>
              <a:tr h="325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负载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1.9kg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835471"/>
                  </a:ext>
                </a:extLst>
              </a:tr>
              <a:tr h="325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精度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0.2mm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92129"/>
                  </a:ext>
                </a:extLst>
              </a:tr>
              <a:tr h="32537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最大功耗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198w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43315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733AB2F-DE1E-4075-AD3B-0B37DE830B9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8407053"/>
                  </p:ext>
                </p:extLst>
              </p:nvPr>
            </p:nvGraphicFramePr>
            <p:xfrm>
              <a:off x="375517" y="4176433"/>
              <a:ext cx="7625118" cy="2358517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485875">
                      <a:extLst>
                        <a:ext uri="{9D8B030D-6E8A-4147-A177-3AD203B41FA5}">
                          <a16:colId xmlns:a16="http://schemas.microsoft.com/office/drawing/2014/main" val="2069518119"/>
                        </a:ext>
                      </a:extLst>
                    </a:gridCol>
                    <a:gridCol w="1921849">
                      <a:extLst>
                        <a:ext uri="{9D8B030D-6E8A-4147-A177-3AD203B41FA5}">
                          <a16:colId xmlns:a16="http://schemas.microsoft.com/office/drawing/2014/main" val="3154779023"/>
                        </a:ext>
                      </a:extLst>
                    </a:gridCol>
                    <a:gridCol w="1832876">
                      <a:extLst>
                        <a:ext uri="{9D8B030D-6E8A-4147-A177-3AD203B41FA5}">
                          <a16:colId xmlns:a16="http://schemas.microsoft.com/office/drawing/2014/main" val="93772181"/>
                        </a:ext>
                      </a:extLst>
                    </a:gridCol>
                    <a:gridCol w="2384518">
                      <a:extLst>
                        <a:ext uri="{9D8B030D-6E8A-4147-A177-3AD203B41FA5}">
                          <a16:colId xmlns:a16="http://schemas.microsoft.com/office/drawing/2014/main" val="2560382656"/>
                        </a:ext>
                      </a:extLst>
                    </a:gridCol>
                  </a:tblGrid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电机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速度</a:t>
                          </a:r>
                          <a:r>
                            <a:rPr lang="en-US" altLang="zh-CN" sz="1600" b="0" dirty="0"/>
                            <a:t>/rpm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减速比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备注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95548101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200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1501398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J2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30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50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68835471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J3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30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50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0792129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J4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180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13</m:t>
                                  </m:r>
                                </m:e>
                                <m:sub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289</m:t>
                                  </m:r>
                                </m:sub>
                                <m:sup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212</m:t>
                                  </m:r>
                                </m:sup>
                              </m:sSubSup>
                            </m:oMath>
                          </a14:m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行星减速箱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46433150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J5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无减速，丝杆传动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6072413"/>
                      </a:ext>
                    </a:extLst>
                  </a:tr>
                  <a:tr h="27154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J6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100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Sup>
                                <m:sSubSupPr>
                                  <m:ctrlP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19</m:t>
                                  </m:r>
                                </m:e>
                                <m:sub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187</m:t>
                                  </m:r>
                                </m:sub>
                                <m:sup>
                                  <m:r>
                                    <a:rPr lang="en-US" altLang="zh-CN" sz="1600" b="0" i="1" dirty="0" smtClean="0">
                                      <a:latin typeface="Cambria Math" panose="02040503050406030204" pitchFamily="18" charset="0"/>
                                    </a:rPr>
                                    <m:t>38</m:t>
                                  </m:r>
                                </m:sup>
                              </m:sSubSup>
                              <m:r>
                                <a:rPr lang="zh-CN" altLang="en-US" sz="1600" b="0" i="1" dirty="0" smtClean="0">
                                  <a:latin typeface="Cambria Math" panose="02040503050406030204" pitchFamily="18" charset="0"/>
                                </a:rPr>
                                <m:t>：</m:t>
                              </m:r>
                            </m:oMath>
                          </a14:m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行星减速箱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4136456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F733AB2F-DE1E-4075-AD3B-0B37DE830B9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8407053"/>
                  </p:ext>
                </p:extLst>
              </p:nvPr>
            </p:nvGraphicFramePr>
            <p:xfrm>
              <a:off x="375517" y="4176433"/>
              <a:ext cx="7625118" cy="2358517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1485875">
                      <a:extLst>
                        <a:ext uri="{9D8B030D-6E8A-4147-A177-3AD203B41FA5}">
                          <a16:colId xmlns:a16="http://schemas.microsoft.com/office/drawing/2014/main" val="2069518119"/>
                        </a:ext>
                      </a:extLst>
                    </a:gridCol>
                    <a:gridCol w="1921849">
                      <a:extLst>
                        <a:ext uri="{9D8B030D-6E8A-4147-A177-3AD203B41FA5}">
                          <a16:colId xmlns:a16="http://schemas.microsoft.com/office/drawing/2014/main" val="3154779023"/>
                        </a:ext>
                      </a:extLst>
                    </a:gridCol>
                    <a:gridCol w="1832876">
                      <a:extLst>
                        <a:ext uri="{9D8B030D-6E8A-4147-A177-3AD203B41FA5}">
                          <a16:colId xmlns:a16="http://schemas.microsoft.com/office/drawing/2014/main" val="93772181"/>
                        </a:ext>
                      </a:extLst>
                    </a:gridCol>
                    <a:gridCol w="2384518">
                      <a:extLst>
                        <a:ext uri="{9D8B030D-6E8A-4147-A177-3AD203B41FA5}">
                          <a16:colId xmlns:a16="http://schemas.microsoft.com/office/drawing/2014/main" val="2560382656"/>
                        </a:ext>
                      </a:extLst>
                    </a:gridCol>
                  </a:tblGrid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电机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速度</a:t>
                          </a:r>
                          <a:r>
                            <a:rPr lang="en-US" altLang="zh-CN" sz="1600" b="0" dirty="0"/>
                            <a:t>/rpm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减速比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备注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9554810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200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150139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J2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30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50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6883547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J3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30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50</a:t>
                          </a:r>
                          <a:r>
                            <a:rPr lang="zh-CN" altLang="en-US" sz="1600" b="0" dirty="0"/>
                            <a:t>：</a:t>
                          </a:r>
                          <a:r>
                            <a:rPr lang="en-US" altLang="zh-CN" sz="1600" b="0" dirty="0"/>
                            <a:t>1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0792129"/>
                      </a:ext>
                    </a:extLst>
                  </a:tr>
                  <a:tr h="34023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J4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180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186667" t="-400000" r="-131000" b="-2196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行星减速箱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46433150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J5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——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无减速，丝杆传动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86072413"/>
                      </a:ext>
                    </a:extLst>
                  </a:tr>
                  <a:tr h="34188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J6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dirty="0"/>
                            <a:t>100</a:t>
                          </a:r>
                          <a:endParaRPr lang="zh-CN" altLang="en-US" sz="1600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186667" t="-598214" r="-131000" b="-214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1600" b="0" dirty="0"/>
                            <a:t>行星减速箱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4136456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3C819DA8-CCA6-4BC6-AB0C-61A5E7D53CAE}"/>
              </a:ext>
            </a:extLst>
          </p:cNvPr>
          <p:cNvSpPr txBox="1"/>
          <p:nvPr/>
        </p:nvSpPr>
        <p:spPr>
          <a:xfrm>
            <a:off x="302641" y="3750720"/>
            <a:ext cx="7971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电机速度参数（空载状态下，电机输出轴</a:t>
            </a:r>
            <a:r>
              <a:rPr lang="en-US" altLang="zh-CN" sz="1600" dirty="0"/>
              <a:t>/</a:t>
            </a:r>
            <a:r>
              <a:rPr lang="zh-CN" altLang="en-US" sz="1600" dirty="0"/>
              <a:t>带减速箱那一段的最大转速，保守估计值）</a:t>
            </a:r>
            <a:endParaRPr lang="en-US" altLang="zh-CN" sz="1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DD40DD-C286-477F-8B7F-3A3883430E0F}"/>
              </a:ext>
            </a:extLst>
          </p:cNvPr>
          <p:cNvSpPr txBox="1"/>
          <p:nvPr/>
        </p:nvSpPr>
        <p:spPr>
          <a:xfrm>
            <a:off x="229765" y="1002756"/>
            <a:ext cx="2460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参数测量 （</a:t>
            </a:r>
            <a:r>
              <a:rPr lang="en-US" altLang="zh-CN" dirty="0"/>
              <a:t> 9</a:t>
            </a:r>
            <a:r>
              <a:rPr lang="zh-CN" altLang="en-US" dirty="0"/>
              <a:t>月之前）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5373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图片 73">
            <a:extLst>
              <a:ext uri="{FF2B5EF4-FFF2-40B4-BE49-F238E27FC236}">
                <a16:creationId xmlns:a16="http://schemas.microsoft.com/office/drawing/2014/main" id="{D20F9B8F-02F6-467D-886F-3143B06FA5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4"/>
          <a:stretch/>
        </p:blipFill>
        <p:spPr>
          <a:xfrm>
            <a:off x="31940" y="1703842"/>
            <a:ext cx="3648320" cy="434788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3105A6A-A283-466E-AAF9-6E524188ACCF}"/>
              </a:ext>
            </a:extLst>
          </p:cNvPr>
          <p:cNvSpPr/>
          <p:nvPr/>
        </p:nvSpPr>
        <p:spPr>
          <a:xfrm>
            <a:off x="3594893" y="1133416"/>
            <a:ext cx="5473458" cy="5577299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76E4292-917B-4753-B399-D1FC3A2E7411}"/>
              </a:ext>
            </a:extLst>
          </p:cNvPr>
          <p:cNvSpPr/>
          <p:nvPr/>
        </p:nvSpPr>
        <p:spPr>
          <a:xfrm>
            <a:off x="5365518" y="1939002"/>
            <a:ext cx="24636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</a:t>
            </a:r>
            <a:r>
              <a:rPr lang="en-US" altLang="zh-CN" sz="1200" dirty="0"/>
              <a:t>17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72C510-8B30-427D-9509-4C20DBCF25D4}"/>
              </a:ext>
            </a:extLst>
          </p:cNvPr>
          <p:cNvSpPr txBox="1"/>
          <p:nvPr/>
        </p:nvSpPr>
        <p:spPr>
          <a:xfrm>
            <a:off x="6756284" y="1950912"/>
            <a:ext cx="1079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0.14N.m</a:t>
            </a:r>
            <a:endParaRPr lang="zh-CN" altLang="en-US" sz="1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A081A3-ED00-4E54-98F9-54A0BF0B6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109" y="2044598"/>
            <a:ext cx="804542" cy="54855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1E47FA-89DD-4F96-BD89-9D6C3E7F90D1}"/>
              </a:ext>
            </a:extLst>
          </p:cNvPr>
          <p:cNvSpPr/>
          <p:nvPr/>
        </p:nvSpPr>
        <p:spPr>
          <a:xfrm>
            <a:off x="5414640" y="4385807"/>
            <a:ext cx="24636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</a:t>
            </a:r>
            <a:r>
              <a:rPr lang="en-US" altLang="zh-CN" sz="1200" dirty="0"/>
              <a:t>23  </a:t>
            </a:r>
            <a:endParaRPr lang="en-US" altLang="zh-CN" sz="16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28B1CCCE-919E-4908-98A1-86CBFB5CE622}"/>
              </a:ext>
            </a:extLst>
          </p:cNvPr>
          <p:cNvCxnSpPr>
            <a:cxnSpLocks/>
          </p:cNvCxnSpPr>
          <p:nvPr/>
        </p:nvCxnSpPr>
        <p:spPr>
          <a:xfrm>
            <a:off x="6404804" y="4542355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773AEF3-333A-486E-BE37-2C7A25864970}"/>
              </a:ext>
            </a:extLst>
          </p:cNvPr>
          <p:cNvSpPr txBox="1"/>
          <p:nvPr/>
        </p:nvSpPr>
        <p:spPr>
          <a:xfrm>
            <a:off x="6795897" y="4392517"/>
            <a:ext cx="24636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1.02N.m    50:1</a:t>
            </a:r>
            <a:r>
              <a:rPr lang="zh-CN" altLang="en-US" sz="1200" dirty="0"/>
              <a:t>减速比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0BA29F8-E949-475B-9DF3-5B14EE008A09}"/>
              </a:ext>
            </a:extLst>
          </p:cNvPr>
          <p:cNvSpPr/>
          <p:nvPr/>
        </p:nvSpPr>
        <p:spPr>
          <a:xfrm>
            <a:off x="5221883" y="5215080"/>
            <a:ext cx="12635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17</a:t>
            </a:r>
            <a:endParaRPr lang="en-US" altLang="zh-CN" sz="1600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6860068-FB02-4826-98B1-1930DC835B59}"/>
              </a:ext>
            </a:extLst>
          </p:cNvPr>
          <p:cNvCxnSpPr>
            <a:cxnSpLocks/>
          </p:cNvCxnSpPr>
          <p:nvPr/>
        </p:nvCxnSpPr>
        <p:spPr>
          <a:xfrm>
            <a:off x="6211258" y="5384357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F05E34AB-2E97-4DAC-A948-FB34B3FB1224}"/>
              </a:ext>
            </a:extLst>
          </p:cNvPr>
          <p:cNvSpPr txBox="1"/>
          <p:nvPr/>
        </p:nvSpPr>
        <p:spPr>
          <a:xfrm>
            <a:off x="6593997" y="5196577"/>
            <a:ext cx="2665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0.39N.m   10:1</a:t>
            </a:r>
            <a:r>
              <a:rPr lang="zh-CN" altLang="en-US" sz="1200" dirty="0"/>
              <a:t>减速比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46294AC-F3A1-412C-9970-EF7C4FAE2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461" y="5219742"/>
            <a:ext cx="770275" cy="52518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F960337-93CD-4344-965E-97CD24CCE6CA}"/>
              </a:ext>
            </a:extLst>
          </p:cNvPr>
          <p:cNvSpPr/>
          <p:nvPr/>
        </p:nvSpPr>
        <p:spPr>
          <a:xfrm>
            <a:off x="5385365" y="2767105"/>
            <a:ext cx="24636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</a:t>
            </a:r>
            <a:r>
              <a:rPr lang="en-US" altLang="zh-CN" sz="1200" dirty="0"/>
              <a:t>17</a:t>
            </a:r>
            <a:endParaRPr lang="en-US" altLang="zh-CN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38705D1-E18B-42F1-BB26-CCF6799C69EF}"/>
              </a:ext>
            </a:extLst>
          </p:cNvPr>
          <p:cNvSpPr txBox="1"/>
          <p:nvPr/>
        </p:nvSpPr>
        <p:spPr>
          <a:xfrm>
            <a:off x="6820405" y="2751256"/>
            <a:ext cx="2148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0.44N.m   13:1</a:t>
            </a:r>
            <a:r>
              <a:rPr lang="zh-CN" altLang="en-US" sz="1200" dirty="0"/>
              <a:t>减速比</a:t>
            </a:r>
            <a:r>
              <a:rPr lang="en-US" altLang="zh-CN" sz="1200" dirty="0"/>
              <a:t>      </a:t>
            </a:r>
            <a:endParaRPr lang="zh-CN" altLang="en-US" sz="1200" dirty="0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44EDB0E1-0A5E-4F76-8234-3BED42C3B665}"/>
              </a:ext>
            </a:extLst>
          </p:cNvPr>
          <p:cNvSpPr/>
          <p:nvPr/>
        </p:nvSpPr>
        <p:spPr>
          <a:xfrm rot="5811929" flipH="1">
            <a:off x="2235302" y="3898630"/>
            <a:ext cx="52546" cy="260757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下 15">
            <a:extLst>
              <a:ext uri="{FF2B5EF4-FFF2-40B4-BE49-F238E27FC236}">
                <a16:creationId xmlns:a16="http://schemas.microsoft.com/office/drawing/2014/main" id="{8BF9BBE4-406F-4583-A8AB-8E3AF86870CA}"/>
              </a:ext>
            </a:extLst>
          </p:cNvPr>
          <p:cNvSpPr/>
          <p:nvPr/>
        </p:nvSpPr>
        <p:spPr>
          <a:xfrm rot="4797107" flipH="1">
            <a:off x="2691383" y="3201549"/>
            <a:ext cx="45719" cy="1695289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B778231F-D35C-42BB-9AC7-A1A8F8E3F154}"/>
              </a:ext>
            </a:extLst>
          </p:cNvPr>
          <p:cNvSpPr/>
          <p:nvPr/>
        </p:nvSpPr>
        <p:spPr>
          <a:xfrm rot="5664163" flipH="1">
            <a:off x="2722860" y="2340694"/>
            <a:ext cx="45719" cy="1678820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下 18">
            <a:extLst>
              <a:ext uri="{FF2B5EF4-FFF2-40B4-BE49-F238E27FC236}">
                <a16:creationId xmlns:a16="http://schemas.microsoft.com/office/drawing/2014/main" id="{FC1A0117-9E54-4363-B3C4-8F674DAE007B}"/>
              </a:ext>
            </a:extLst>
          </p:cNvPr>
          <p:cNvSpPr/>
          <p:nvPr/>
        </p:nvSpPr>
        <p:spPr>
          <a:xfrm rot="5025131">
            <a:off x="2572531" y="1574081"/>
            <a:ext cx="69861" cy="1966511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9DD77862-407C-4F0F-8921-4641841ECA17}"/>
              </a:ext>
            </a:extLst>
          </p:cNvPr>
          <p:cNvSpPr/>
          <p:nvPr/>
        </p:nvSpPr>
        <p:spPr>
          <a:xfrm rot="675222" flipH="1">
            <a:off x="3446077" y="1445000"/>
            <a:ext cx="45719" cy="1437855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71300F6-FFFC-43ED-8945-6A53A3B949DB}"/>
              </a:ext>
            </a:extLst>
          </p:cNvPr>
          <p:cNvSpPr txBox="1"/>
          <p:nvPr/>
        </p:nvSpPr>
        <p:spPr>
          <a:xfrm>
            <a:off x="3630667" y="5183052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Joint_1</a:t>
            </a:r>
            <a:endParaRPr lang="zh-CN" altLang="en-US" sz="1400" b="1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D94E531-CCD2-46CE-AC42-18F2DB0CED81}"/>
              </a:ext>
            </a:extLst>
          </p:cNvPr>
          <p:cNvSpPr txBox="1"/>
          <p:nvPr/>
        </p:nvSpPr>
        <p:spPr>
          <a:xfrm>
            <a:off x="3627474" y="4421934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Joint_2</a:t>
            </a:r>
            <a:endParaRPr lang="zh-CN" altLang="en-US" sz="1400" b="1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83544D5-3DA5-47B4-B27A-44CABB3E06D7}"/>
              </a:ext>
            </a:extLst>
          </p:cNvPr>
          <p:cNvSpPr txBox="1"/>
          <p:nvPr/>
        </p:nvSpPr>
        <p:spPr>
          <a:xfrm>
            <a:off x="3611626" y="3624971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Joint_3</a:t>
            </a:r>
            <a:endParaRPr lang="zh-CN" altLang="en-US" sz="14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E3D8825-F723-4785-A3AA-6B4104D614E1}"/>
              </a:ext>
            </a:extLst>
          </p:cNvPr>
          <p:cNvSpPr txBox="1"/>
          <p:nvPr/>
        </p:nvSpPr>
        <p:spPr>
          <a:xfrm>
            <a:off x="3627474" y="2961212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Joint_4</a:t>
            </a:r>
            <a:endParaRPr lang="zh-CN" altLang="en-US" sz="1400" b="1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0503FB4-77C1-47FD-8DF2-1CFE4070AF9F}"/>
              </a:ext>
            </a:extLst>
          </p:cNvPr>
          <p:cNvSpPr txBox="1"/>
          <p:nvPr/>
        </p:nvSpPr>
        <p:spPr>
          <a:xfrm>
            <a:off x="3627474" y="2046962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Joint_5</a:t>
            </a:r>
            <a:endParaRPr lang="zh-CN" altLang="en-US" sz="1400" b="1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97699684-6B8E-4883-AECF-D263849A7B29}"/>
              </a:ext>
            </a:extLst>
          </p:cNvPr>
          <p:cNvCxnSpPr>
            <a:cxnSpLocks/>
          </p:cNvCxnSpPr>
          <p:nvPr/>
        </p:nvCxnSpPr>
        <p:spPr>
          <a:xfrm>
            <a:off x="6371410" y="3732172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4796CEA8-2977-4673-BFEA-5D58D8A8D9FF}"/>
              </a:ext>
            </a:extLst>
          </p:cNvPr>
          <p:cNvCxnSpPr>
            <a:cxnSpLocks/>
          </p:cNvCxnSpPr>
          <p:nvPr/>
        </p:nvCxnSpPr>
        <p:spPr>
          <a:xfrm>
            <a:off x="6389497" y="2933703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20D25938-0A61-4B5C-B080-7AF642440677}"/>
              </a:ext>
            </a:extLst>
          </p:cNvPr>
          <p:cNvCxnSpPr>
            <a:cxnSpLocks/>
          </p:cNvCxnSpPr>
          <p:nvPr/>
        </p:nvCxnSpPr>
        <p:spPr>
          <a:xfrm>
            <a:off x="6343867" y="2089411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extLst>
              <a:ext uri="{FF2B5EF4-FFF2-40B4-BE49-F238E27FC236}">
                <a16:creationId xmlns:a16="http://schemas.microsoft.com/office/drawing/2014/main" id="{039F7743-31D9-4500-B8F5-7F7D400110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78"/>
          <a:stretch/>
        </p:blipFill>
        <p:spPr>
          <a:xfrm>
            <a:off x="4395218" y="5239546"/>
            <a:ext cx="717376" cy="576184"/>
          </a:xfrm>
          <a:prstGeom prst="rect">
            <a:avLst/>
          </a:prstGeom>
          <a:ln>
            <a:noFill/>
          </a:ln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96604303-26B7-4134-BC36-501A5742A434}"/>
              </a:ext>
            </a:extLst>
          </p:cNvPr>
          <p:cNvSpPr/>
          <p:nvPr/>
        </p:nvSpPr>
        <p:spPr>
          <a:xfrm>
            <a:off x="5170110" y="5482577"/>
            <a:ext cx="25891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5"/>
              </a:rPr>
              <a:t>17HS15-1684D-HG10-AR3</a:t>
            </a:r>
            <a:endParaRPr lang="zh-CN" altLang="en-US" sz="1200" dirty="0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528AC418-DD92-4851-BC2C-996F73D06E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648" y="4425397"/>
            <a:ext cx="802086" cy="737289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83015B7E-95B4-4D9C-9887-D835CE3461EE}"/>
              </a:ext>
            </a:extLst>
          </p:cNvPr>
          <p:cNvSpPr/>
          <p:nvPr/>
        </p:nvSpPr>
        <p:spPr>
          <a:xfrm>
            <a:off x="5425467" y="4713128"/>
            <a:ext cx="25891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7"/>
              </a:rPr>
              <a:t>23HS22-2804D-HG50-AR3</a:t>
            </a:r>
            <a:endParaRPr lang="zh-CN" altLang="en-US" sz="1200" dirty="0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9D61463E-5C30-44E2-9F76-8A1D2EC724A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9" t="8852" r="7539" b="12089"/>
          <a:stretch/>
        </p:blipFill>
        <p:spPr>
          <a:xfrm>
            <a:off x="4426258" y="5984110"/>
            <a:ext cx="619676" cy="630547"/>
          </a:xfrm>
          <a:prstGeom prst="rect">
            <a:avLst/>
          </a:prstGeom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9EFC8599-17BA-4EFA-BD16-A6262FDF8AD9}"/>
              </a:ext>
            </a:extLst>
          </p:cNvPr>
          <p:cNvSpPr/>
          <p:nvPr/>
        </p:nvSpPr>
        <p:spPr>
          <a:xfrm>
            <a:off x="3618422" y="6027457"/>
            <a:ext cx="87119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/>
              <a:t>编码器</a:t>
            </a:r>
            <a:endParaRPr lang="en-US" altLang="zh-CN" sz="1600" b="1" dirty="0"/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27EBBCF4-3311-43B6-A9EC-A12BFA411C61}"/>
              </a:ext>
            </a:extLst>
          </p:cNvPr>
          <p:cNvCxnSpPr>
            <a:cxnSpLocks/>
          </p:cNvCxnSpPr>
          <p:nvPr/>
        </p:nvCxnSpPr>
        <p:spPr>
          <a:xfrm flipV="1">
            <a:off x="3618422" y="5853235"/>
            <a:ext cx="5503902" cy="60714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85F43831-A808-4215-9D39-6502FC4378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100685" y="3784125"/>
            <a:ext cx="940746" cy="43954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38A45923-575E-49A2-9493-E7F395CC00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36" y="3588880"/>
            <a:ext cx="858718" cy="787319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851C75D4-7EA2-43BA-B7A5-7D4DBF1E6F1E}"/>
              </a:ext>
            </a:extLst>
          </p:cNvPr>
          <p:cNvSpPr/>
          <p:nvPr/>
        </p:nvSpPr>
        <p:spPr>
          <a:xfrm>
            <a:off x="5352146" y="3891352"/>
            <a:ext cx="25891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12"/>
              </a:rPr>
              <a:t>17HS15-1684D-HG50-AR3</a:t>
            </a:r>
            <a:endParaRPr lang="zh-CN" altLang="en-US" sz="1200" dirty="0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1B7188CD-C0DD-4304-B470-DD0E44DA7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304" y="2967201"/>
            <a:ext cx="770275" cy="52518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CB7B77A-BE3B-4653-B61D-20FF1102B91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t="14183" r="7992" b="11759"/>
          <a:stretch/>
        </p:blipFill>
        <p:spPr>
          <a:xfrm>
            <a:off x="4410870" y="2887372"/>
            <a:ext cx="821517" cy="611750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17673187-D04E-4B35-A052-7B13F38DC740}"/>
              </a:ext>
            </a:extLst>
          </p:cNvPr>
          <p:cNvSpPr/>
          <p:nvPr/>
        </p:nvSpPr>
        <p:spPr>
          <a:xfrm>
            <a:off x="5414640" y="3078577"/>
            <a:ext cx="25576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14"/>
              </a:rPr>
              <a:t>11HS20-0674D-PG14-AR3</a:t>
            </a:r>
            <a:endParaRPr lang="zh-CN" altLang="en-US" sz="1200" dirty="0"/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ED6CD8FA-43D3-47DD-81CE-2660BB177886}"/>
              </a:ext>
            </a:extLst>
          </p:cNvPr>
          <p:cNvCxnSpPr>
            <a:cxnSpLocks/>
          </p:cNvCxnSpPr>
          <p:nvPr/>
        </p:nvCxnSpPr>
        <p:spPr>
          <a:xfrm flipV="1">
            <a:off x="3643261" y="5120967"/>
            <a:ext cx="5425090" cy="2907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D1387895-3F04-451B-B886-39070CD39399}"/>
              </a:ext>
            </a:extLst>
          </p:cNvPr>
          <p:cNvCxnSpPr>
            <a:cxnSpLocks/>
          </p:cNvCxnSpPr>
          <p:nvPr/>
        </p:nvCxnSpPr>
        <p:spPr>
          <a:xfrm flipV="1">
            <a:off x="3594893" y="4334289"/>
            <a:ext cx="5509181" cy="31152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06D6FDA0-BD74-4BE5-9002-795A49D37BB9}"/>
              </a:ext>
            </a:extLst>
          </p:cNvPr>
          <p:cNvSpPr txBox="1"/>
          <p:nvPr/>
        </p:nvSpPr>
        <p:spPr>
          <a:xfrm>
            <a:off x="6804326" y="3559340"/>
            <a:ext cx="2665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0.39N.m   50:1</a:t>
            </a:r>
            <a:r>
              <a:rPr lang="zh-CN" altLang="en-US" sz="1200" dirty="0"/>
              <a:t>减速比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B956E26-7A87-4601-982A-85540C9DC3D8}"/>
              </a:ext>
            </a:extLst>
          </p:cNvPr>
          <p:cNvSpPr/>
          <p:nvPr/>
        </p:nvSpPr>
        <p:spPr>
          <a:xfrm>
            <a:off x="5363204" y="3565177"/>
            <a:ext cx="12635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17</a:t>
            </a:r>
            <a:endParaRPr lang="en-US" altLang="zh-CN" sz="1600" dirty="0"/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FB0E72B8-A9CA-4494-9402-4764BB68D01C}"/>
              </a:ext>
            </a:extLst>
          </p:cNvPr>
          <p:cNvCxnSpPr>
            <a:cxnSpLocks/>
          </p:cNvCxnSpPr>
          <p:nvPr/>
        </p:nvCxnSpPr>
        <p:spPr>
          <a:xfrm flipV="1">
            <a:off x="3618422" y="3512178"/>
            <a:ext cx="5485651" cy="12675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84D47686-F26C-47E8-9314-1A3A8168D759}"/>
              </a:ext>
            </a:extLst>
          </p:cNvPr>
          <p:cNvCxnSpPr>
            <a:cxnSpLocks/>
          </p:cNvCxnSpPr>
          <p:nvPr/>
        </p:nvCxnSpPr>
        <p:spPr>
          <a:xfrm flipV="1">
            <a:off x="3643261" y="2721807"/>
            <a:ext cx="5500739" cy="41598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8" name="图片 47">
            <a:extLst>
              <a:ext uri="{FF2B5EF4-FFF2-40B4-BE49-F238E27FC236}">
                <a16:creationId xmlns:a16="http://schemas.microsoft.com/office/drawing/2014/main" id="{6617415F-2AFD-4443-9951-0F901EACBE7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85" t="12581" r="-41109" b="-50909"/>
          <a:stretch/>
        </p:blipFill>
        <p:spPr>
          <a:xfrm>
            <a:off x="3998754" y="1920417"/>
            <a:ext cx="1740998" cy="1225034"/>
          </a:xfrm>
          <a:prstGeom prst="diagStripe">
            <a:avLst/>
          </a:prstGeom>
        </p:spPr>
      </p:pic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4CAE94B5-DE60-42B9-889C-F405A894A6DA}"/>
              </a:ext>
            </a:extLst>
          </p:cNvPr>
          <p:cNvCxnSpPr>
            <a:cxnSpLocks/>
          </p:cNvCxnSpPr>
          <p:nvPr/>
        </p:nvCxnSpPr>
        <p:spPr>
          <a:xfrm flipV="1">
            <a:off x="3643261" y="1911358"/>
            <a:ext cx="5434020" cy="26865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D035D8CE-B539-4D31-8D33-DCAB253ADF54}"/>
              </a:ext>
            </a:extLst>
          </p:cNvPr>
          <p:cNvSpPr/>
          <p:nvPr/>
        </p:nvSpPr>
        <p:spPr>
          <a:xfrm>
            <a:off x="5295144" y="2280338"/>
            <a:ext cx="24641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16"/>
              </a:rPr>
              <a:t>17LS19-1684E-200G-AR3</a:t>
            </a:r>
            <a:endParaRPr lang="zh-CN" altLang="en-US" sz="1200" dirty="0"/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2D058CD1-E8B8-4BD7-9798-AC599B69BC4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627" y="2050627"/>
            <a:ext cx="1119026" cy="518607"/>
          </a:xfrm>
          <a:prstGeom prst="rect">
            <a:avLst/>
          </a:prstGeom>
        </p:spPr>
      </p:pic>
      <p:sp>
        <p:nvSpPr>
          <p:cNvPr id="52" name="文本框 51">
            <a:extLst>
              <a:ext uri="{FF2B5EF4-FFF2-40B4-BE49-F238E27FC236}">
                <a16:creationId xmlns:a16="http://schemas.microsoft.com/office/drawing/2014/main" id="{FE6CA0AF-AAD5-4088-B1E7-63CEB0CB293D}"/>
              </a:ext>
            </a:extLst>
          </p:cNvPr>
          <p:cNvSpPr txBox="1"/>
          <p:nvPr/>
        </p:nvSpPr>
        <p:spPr>
          <a:xfrm>
            <a:off x="3618422" y="1218958"/>
            <a:ext cx="969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Joint_6</a:t>
            </a:r>
            <a:endParaRPr lang="zh-CN" altLang="en-US" sz="1400" b="1" dirty="0"/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09C45CCA-4833-4689-A277-5EB3363039E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988" y="1138376"/>
            <a:ext cx="860643" cy="723098"/>
          </a:xfrm>
          <a:prstGeom prst="rect">
            <a:avLst/>
          </a:prstGeom>
        </p:spPr>
      </p:pic>
      <p:sp>
        <p:nvSpPr>
          <p:cNvPr id="54" name="矩形 53">
            <a:extLst>
              <a:ext uri="{FF2B5EF4-FFF2-40B4-BE49-F238E27FC236}">
                <a16:creationId xmlns:a16="http://schemas.microsoft.com/office/drawing/2014/main" id="{47EAA0E2-1D30-4EEA-A00C-DCDDB5B58226}"/>
              </a:ext>
            </a:extLst>
          </p:cNvPr>
          <p:cNvSpPr/>
          <p:nvPr/>
        </p:nvSpPr>
        <p:spPr>
          <a:xfrm>
            <a:off x="5312107" y="1404698"/>
            <a:ext cx="25576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66"/>
                </a:solidFill>
                <a:latin typeface="Open Sans"/>
                <a:hlinkClick r:id="rId19"/>
              </a:rPr>
              <a:t>14HS11-1004D-PG19-AR3</a:t>
            </a:r>
            <a:endParaRPr lang="zh-CN" altLang="en-US" sz="12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B979FCF-25D6-4943-8662-8892A9ECC1A3}"/>
              </a:ext>
            </a:extLst>
          </p:cNvPr>
          <p:cNvSpPr/>
          <p:nvPr/>
        </p:nvSpPr>
        <p:spPr>
          <a:xfrm>
            <a:off x="5350543" y="1138330"/>
            <a:ext cx="24636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N</a:t>
            </a:r>
            <a:r>
              <a:rPr lang="zh-CN" altLang="en-US" sz="1200" dirty="0"/>
              <a:t>ema </a:t>
            </a:r>
            <a:r>
              <a:rPr lang="en-US" altLang="zh-CN" sz="1200" dirty="0"/>
              <a:t>14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863CCDA-5E0F-4CEA-A57D-6E9E6FF5B4C2}"/>
              </a:ext>
            </a:extLst>
          </p:cNvPr>
          <p:cNvSpPr txBox="1"/>
          <p:nvPr/>
        </p:nvSpPr>
        <p:spPr>
          <a:xfrm>
            <a:off x="6896784" y="1123198"/>
            <a:ext cx="2557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0.125N.m  19:1</a:t>
            </a:r>
            <a:r>
              <a:rPr lang="zh-CN" altLang="en-US" sz="1200" dirty="0"/>
              <a:t>减速比</a:t>
            </a: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4D1385BE-6489-4812-BA60-EBA6AC85EB92}"/>
              </a:ext>
            </a:extLst>
          </p:cNvPr>
          <p:cNvCxnSpPr>
            <a:cxnSpLocks/>
          </p:cNvCxnSpPr>
          <p:nvPr/>
        </p:nvCxnSpPr>
        <p:spPr>
          <a:xfrm>
            <a:off x="6261885" y="1259072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70DE9F18-7BA1-4C36-9392-4EB403FE1E2F}"/>
              </a:ext>
            </a:extLst>
          </p:cNvPr>
          <p:cNvSpPr txBox="1"/>
          <p:nvPr/>
        </p:nvSpPr>
        <p:spPr>
          <a:xfrm>
            <a:off x="5010405" y="6103471"/>
            <a:ext cx="938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AMT102-T</a:t>
            </a:r>
            <a:endParaRPr lang="zh-CN" altLang="en-US" sz="1200" dirty="0"/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8DC38CC-CFFE-418F-AFE9-A9BC1E74904D}"/>
              </a:ext>
            </a:extLst>
          </p:cNvPr>
          <p:cNvCxnSpPr>
            <a:cxnSpLocks/>
          </p:cNvCxnSpPr>
          <p:nvPr/>
        </p:nvCxnSpPr>
        <p:spPr>
          <a:xfrm>
            <a:off x="6024466" y="6219385"/>
            <a:ext cx="406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C62F337B-09E2-499A-ABE0-3B812E59CE5B}"/>
              </a:ext>
            </a:extLst>
          </p:cNvPr>
          <p:cNvSpPr txBox="1"/>
          <p:nvPr/>
        </p:nvSpPr>
        <p:spPr>
          <a:xfrm>
            <a:off x="6453176" y="6080886"/>
            <a:ext cx="1851656" cy="27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正交，带刻度角（增量）</a:t>
            </a:r>
          </a:p>
        </p:txBody>
      </p:sp>
      <p:sp>
        <p:nvSpPr>
          <p:cNvPr id="82" name="箭头: 下 81">
            <a:extLst>
              <a:ext uri="{FF2B5EF4-FFF2-40B4-BE49-F238E27FC236}">
                <a16:creationId xmlns:a16="http://schemas.microsoft.com/office/drawing/2014/main" id="{DDDB698E-B9DF-45C1-A821-F6AE0CC1A3BF}"/>
              </a:ext>
            </a:extLst>
          </p:cNvPr>
          <p:cNvSpPr/>
          <p:nvPr/>
        </p:nvSpPr>
        <p:spPr>
          <a:xfrm rot="5116841" flipH="1">
            <a:off x="2670998" y="3868667"/>
            <a:ext cx="45719" cy="1838927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C666CF79-430C-46AD-B5D3-9D33F6C1CE59}"/>
              </a:ext>
            </a:extLst>
          </p:cNvPr>
          <p:cNvSpPr txBox="1"/>
          <p:nvPr/>
        </p:nvSpPr>
        <p:spPr>
          <a:xfrm>
            <a:off x="229765" y="1002756"/>
            <a:ext cx="2460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</a:t>
            </a:r>
            <a:r>
              <a:rPr lang="en-US" altLang="zh-CN" dirty="0"/>
              <a:t>&amp;</a:t>
            </a:r>
            <a:r>
              <a:rPr lang="zh-CN" altLang="en-US" dirty="0"/>
              <a:t>传动（</a:t>
            </a:r>
            <a:r>
              <a:rPr lang="en-US" altLang="zh-CN" dirty="0"/>
              <a:t> 9</a:t>
            </a:r>
            <a:r>
              <a:rPr lang="zh-CN" altLang="en-US" dirty="0"/>
              <a:t>月之前）</a:t>
            </a:r>
            <a:endParaRPr lang="en-US" altLang="zh-CN" dirty="0"/>
          </a:p>
        </p:txBody>
      </p:sp>
      <p:sp>
        <p:nvSpPr>
          <p:cNvPr id="84" name="文本占位符 1">
            <a:extLst>
              <a:ext uri="{FF2B5EF4-FFF2-40B4-BE49-F238E27FC236}">
                <a16:creationId xmlns:a16="http://schemas.microsoft.com/office/drawing/2014/main" id="{87BA227F-0603-496E-93F2-EB497142F40F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Team-Robotics</a:t>
            </a:r>
          </a:p>
        </p:txBody>
      </p:sp>
    </p:spTree>
    <p:extLst>
      <p:ext uri="{BB962C8B-B14F-4D97-AF65-F5344CB8AC3E}">
        <p14:creationId xmlns:p14="http://schemas.microsoft.com/office/powerpoint/2010/main" val="60293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1">
            <a:extLst>
              <a:ext uri="{FF2B5EF4-FFF2-40B4-BE49-F238E27FC236}">
                <a16:creationId xmlns:a16="http://schemas.microsoft.com/office/drawing/2014/main" id="{6DBA6ED7-0763-47A7-A21A-543B7A9DD924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Team-Robotics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DD40DD-C286-477F-8B7F-3A3883430E0F}"/>
              </a:ext>
            </a:extLst>
          </p:cNvPr>
          <p:cNvSpPr txBox="1"/>
          <p:nvPr/>
        </p:nvSpPr>
        <p:spPr>
          <a:xfrm>
            <a:off x="229765" y="1002756"/>
            <a:ext cx="533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机械臂对比（</a:t>
            </a:r>
            <a:r>
              <a:rPr lang="en-US" altLang="zh-CN" dirty="0"/>
              <a:t> 9</a:t>
            </a:r>
            <a:r>
              <a:rPr lang="zh-CN" altLang="en-US" dirty="0"/>
              <a:t>月之前，</a:t>
            </a:r>
            <a:r>
              <a:rPr lang="en-US" altLang="zh-CN" dirty="0"/>
              <a:t>RV3</a:t>
            </a:r>
            <a:r>
              <a:rPr lang="zh-CN" altLang="en-US" dirty="0"/>
              <a:t>价格有调整）</a:t>
            </a:r>
            <a:endParaRPr lang="en-US" altLang="zh-CN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D9164783-601E-47BC-8F08-D5849F602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98751"/>
              </p:ext>
            </p:extLst>
          </p:nvPr>
        </p:nvGraphicFramePr>
        <p:xfrm>
          <a:off x="205081" y="1585792"/>
          <a:ext cx="8916420" cy="160619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28480">
                  <a:extLst>
                    <a:ext uri="{9D8B030D-6E8A-4147-A177-3AD203B41FA5}">
                      <a16:colId xmlns:a16="http://schemas.microsoft.com/office/drawing/2014/main" val="2069518119"/>
                    </a:ext>
                  </a:extLst>
                </a:gridCol>
                <a:gridCol w="1405211">
                  <a:extLst>
                    <a:ext uri="{9D8B030D-6E8A-4147-A177-3AD203B41FA5}">
                      <a16:colId xmlns:a16="http://schemas.microsoft.com/office/drawing/2014/main" val="3154779023"/>
                    </a:ext>
                  </a:extLst>
                </a:gridCol>
                <a:gridCol w="2755948">
                  <a:extLst>
                    <a:ext uri="{9D8B030D-6E8A-4147-A177-3AD203B41FA5}">
                      <a16:colId xmlns:a16="http://schemas.microsoft.com/office/drawing/2014/main" val="93772181"/>
                    </a:ext>
                  </a:extLst>
                </a:gridCol>
                <a:gridCol w="3426781">
                  <a:extLst>
                    <a:ext uri="{9D8B030D-6E8A-4147-A177-3AD203B41FA5}">
                      <a16:colId xmlns:a16="http://schemas.microsoft.com/office/drawing/2014/main" val="3253091846"/>
                    </a:ext>
                  </a:extLst>
                </a:gridCol>
              </a:tblGrid>
              <a:tr h="332197">
                <a:tc>
                  <a:txBody>
                    <a:bodyPr/>
                    <a:lstStyle/>
                    <a:p>
                      <a:pPr algn="ctr"/>
                      <a:endParaRPr lang="zh-CN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Yumi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Kinova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RV3</a:t>
                      </a:r>
                      <a:endParaRPr lang="zh-CN" alt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548101"/>
                  </a:ext>
                </a:extLst>
              </a:tr>
              <a:tr h="33219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/>
                        <a:t>负载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0.5kg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2kg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1.9kg</a:t>
                      </a:r>
                      <a:r>
                        <a:rPr lang="zh-CN" altLang="en-US" sz="1400" b="0" dirty="0"/>
                        <a:t>（或略大于）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501398"/>
                  </a:ext>
                </a:extLst>
              </a:tr>
              <a:tr h="1591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/>
                        <a:t>臂展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0.559m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0.891m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0.629m</a:t>
                      </a:r>
                      <a:endParaRPr lang="zh-CN" alt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835471"/>
                  </a:ext>
                </a:extLst>
              </a:tr>
              <a:tr h="33219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/>
                        <a:t>精度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0.2mm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2cm</a:t>
                      </a:r>
                      <a:endParaRPr lang="zh-CN" alt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0.2mm</a:t>
                      </a:r>
                      <a:endParaRPr lang="zh-CN" alt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92129"/>
                  </a:ext>
                </a:extLst>
              </a:tr>
              <a:tr h="3001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/>
                        <a:t>单臂价格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210,000</a:t>
                      </a:r>
                      <a:r>
                        <a:rPr lang="zh-CN" altLang="en-US" sz="1400" b="0" dirty="0"/>
                        <a:t>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/>
                        <a:t>170,000</a:t>
                      </a:r>
                      <a:r>
                        <a:rPr lang="zh-CN" altLang="en-US" sz="1400" b="0" dirty="0"/>
                        <a:t>元</a:t>
                      </a:r>
                      <a:r>
                        <a:rPr lang="en-US" altLang="zh-CN" sz="1400" b="0" dirty="0"/>
                        <a:t>+30,000</a:t>
                      </a:r>
                      <a:r>
                        <a:rPr lang="zh-CN" altLang="en-US" sz="1400" b="0" dirty="0"/>
                        <a:t>元机械爪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/>
                        <a:t>略小于</a:t>
                      </a:r>
                      <a:r>
                        <a:rPr lang="en-US" altLang="zh-CN" sz="1400" b="0" dirty="0"/>
                        <a:t>9000</a:t>
                      </a:r>
                      <a:r>
                        <a:rPr lang="zh-CN" altLang="en-US" sz="1400" b="0" dirty="0"/>
                        <a:t>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964133"/>
                  </a:ext>
                </a:extLst>
              </a:tr>
            </a:tbl>
          </a:graphicData>
        </a:graphic>
      </p:graphicFrame>
      <p:pic>
        <p:nvPicPr>
          <p:cNvPr id="10" name="对比-RV3">
            <a:hlinkClick r:id="" action="ppaction://media"/>
            <a:extLst>
              <a:ext uri="{FF2B5EF4-FFF2-40B4-BE49-F238E27FC236}">
                <a16:creationId xmlns:a16="http://schemas.microsoft.com/office/drawing/2014/main" id="{DE67B5F3-527C-4FE8-A9BD-77488FF4B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30973" r="35248"/>
          <a:stretch/>
        </p:blipFill>
        <p:spPr>
          <a:xfrm>
            <a:off x="6367181" y="3505216"/>
            <a:ext cx="1863579" cy="3103221"/>
          </a:xfrm>
          <a:prstGeom prst="rect">
            <a:avLst/>
          </a:prstGeom>
        </p:spPr>
      </p:pic>
      <p:pic>
        <p:nvPicPr>
          <p:cNvPr id="11" name="Kinova">
            <a:hlinkClick r:id="" action="ppaction://media"/>
            <a:extLst>
              <a:ext uri="{FF2B5EF4-FFF2-40B4-BE49-F238E27FC236}">
                <a16:creationId xmlns:a16="http://schemas.microsoft.com/office/drawing/2014/main" id="{77B36E7C-CD11-4A0D-BA87-ED21DD2C55C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l="49154" r="8398"/>
          <a:stretch/>
        </p:blipFill>
        <p:spPr>
          <a:xfrm>
            <a:off x="3360250" y="3505216"/>
            <a:ext cx="2341812" cy="3103221"/>
          </a:xfrm>
          <a:prstGeom prst="rect">
            <a:avLst/>
          </a:prstGeom>
        </p:spPr>
      </p:pic>
      <p:pic>
        <p:nvPicPr>
          <p:cNvPr id="12" name="yumi">
            <a:hlinkClick r:id="" action="ppaction://media"/>
            <a:extLst>
              <a:ext uri="{FF2B5EF4-FFF2-40B4-BE49-F238E27FC236}">
                <a16:creationId xmlns:a16="http://schemas.microsoft.com/office/drawing/2014/main" id="{6D61F806-4218-4060-B6AF-0D32347AB76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/>
          <a:srcRect l="30541" r="22371" b="8179"/>
          <a:stretch/>
        </p:blipFill>
        <p:spPr>
          <a:xfrm>
            <a:off x="229765" y="3533313"/>
            <a:ext cx="2803518" cy="307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7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0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7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1">
            <a:extLst>
              <a:ext uri="{FF2B5EF4-FFF2-40B4-BE49-F238E27FC236}">
                <a16:creationId xmlns:a16="http://schemas.microsoft.com/office/drawing/2014/main" id="{6DBA6ED7-0763-47A7-A21A-543B7A9DD924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Team-Robotics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CDD40DD-C286-477F-8B7F-3A3883430E0F}"/>
              </a:ext>
            </a:extLst>
          </p:cNvPr>
          <p:cNvSpPr txBox="1"/>
          <p:nvPr/>
        </p:nvSpPr>
        <p:spPr>
          <a:xfrm>
            <a:off x="229764" y="1002756"/>
            <a:ext cx="336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费用明细（</a:t>
            </a:r>
            <a:r>
              <a:rPr lang="en-US" altLang="zh-CN" dirty="0"/>
              <a:t> 9</a:t>
            </a:r>
            <a:r>
              <a:rPr lang="zh-CN" altLang="en-US" dirty="0"/>
              <a:t>月</a:t>
            </a:r>
            <a:r>
              <a:rPr lang="en-US" altLang="zh-CN" dirty="0"/>
              <a:t>-10</a:t>
            </a:r>
            <a:r>
              <a:rPr lang="zh-CN" altLang="en-US" dirty="0"/>
              <a:t>月）</a:t>
            </a:r>
            <a:endParaRPr lang="en-US" altLang="zh-CN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CB4D32D-41AD-4B4F-9424-E884FD9DB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074472"/>
              </p:ext>
            </p:extLst>
          </p:nvPr>
        </p:nvGraphicFramePr>
        <p:xfrm>
          <a:off x="858173" y="1372088"/>
          <a:ext cx="5178642" cy="530352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726214">
                  <a:extLst>
                    <a:ext uri="{9D8B030D-6E8A-4147-A177-3AD203B41FA5}">
                      <a16:colId xmlns:a16="http://schemas.microsoft.com/office/drawing/2014/main" val="552001697"/>
                    </a:ext>
                  </a:extLst>
                </a:gridCol>
                <a:gridCol w="1726214">
                  <a:extLst>
                    <a:ext uri="{9D8B030D-6E8A-4147-A177-3AD203B41FA5}">
                      <a16:colId xmlns:a16="http://schemas.microsoft.com/office/drawing/2014/main" val="2950714554"/>
                    </a:ext>
                  </a:extLst>
                </a:gridCol>
                <a:gridCol w="1726214">
                  <a:extLst>
                    <a:ext uri="{9D8B030D-6E8A-4147-A177-3AD203B41FA5}">
                      <a16:colId xmlns:a16="http://schemas.microsoft.com/office/drawing/2014/main" val="2857550491"/>
                    </a:ext>
                  </a:extLst>
                </a:gridCol>
              </a:tblGrid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物品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数量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价格</a:t>
                      </a:r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/</a:t>
                      </a:r>
                      <a:r>
                        <a:rPr lang="zh-CN" altLang="en-US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元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6461796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编码器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1039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24853739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电机</a:t>
                      </a:r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+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驱动器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3596.4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44500478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鲁泰轴承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56.62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35096614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LM3UU3mm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110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31328365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B1616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170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79806620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SKF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84610158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TR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系列轴承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27.79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51174509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32009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68704855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3mm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铝棒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57729796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同步轮定做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210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36607732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接线头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72.2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90176441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3D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打印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240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0601710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链轮定做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40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90101324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铝合金加工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25</a:t>
                      </a:r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样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2570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94805290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螺丝刀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46.5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78693689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螺栓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134.03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27799556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电线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48.46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65287052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电线白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94446959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电源线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37404905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同步轮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78267621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同步带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33.9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70524714"/>
                  </a:ext>
                </a:extLst>
              </a:tr>
              <a:tr h="2192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同步轮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5.3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245083"/>
                  </a:ext>
                </a:extLst>
              </a:tr>
              <a:tr h="13977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总计</a:t>
                      </a: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华文宋体" panose="02010600040101010101" pitchFamily="2" charset="-122"/>
                        <a:ea typeface="华文宋体" panose="0201060004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华文宋体" panose="02010600040101010101" pitchFamily="2" charset="-122"/>
                          <a:ea typeface="华文宋体" panose="02010600040101010101" pitchFamily="2" charset="-122"/>
                          <a:cs typeface="Arial" panose="020B0604020202020204" pitchFamily="34" charset="0"/>
                        </a:rPr>
                        <a:t>8496.2</a:t>
                      </a: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084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1113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1">
            <a:extLst>
              <a:ext uri="{FF2B5EF4-FFF2-40B4-BE49-F238E27FC236}">
                <a16:creationId xmlns:a16="http://schemas.microsoft.com/office/drawing/2014/main" id="{6DBA6ED7-0763-47A7-A21A-543B7A9DD924}"/>
              </a:ext>
            </a:extLst>
          </p:cNvPr>
          <p:cNvSpPr txBox="1">
            <a:spLocks/>
          </p:cNvSpPr>
          <p:nvPr/>
        </p:nvSpPr>
        <p:spPr>
          <a:xfrm>
            <a:off x="0" y="116133"/>
            <a:ext cx="4663291" cy="653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A428A"/>
                </a:solidFill>
                <a:latin typeface="Arial" panose="020B0604020202020204" pitchFamily="34" charset="0"/>
                <a:ea typeface="宋体"/>
                <a:cs typeface="Arial" panose="020B0604020202020204" pitchFamily="34" charset="0"/>
              </a:rPr>
              <a:t>Team-Robotics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2B46252-C08A-4E6E-8965-F2BB4E671E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536881"/>
              </p:ext>
            </p:extLst>
          </p:nvPr>
        </p:nvGraphicFramePr>
        <p:xfrm>
          <a:off x="708875" y="1534136"/>
          <a:ext cx="7908831" cy="4521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846720">
                  <a:extLst>
                    <a:ext uri="{9D8B030D-6E8A-4147-A177-3AD203B41FA5}">
                      <a16:colId xmlns:a16="http://schemas.microsoft.com/office/drawing/2014/main" val="2069518119"/>
                    </a:ext>
                  </a:extLst>
                </a:gridCol>
                <a:gridCol w="5032590">
                  <a:extLst>
                    <a:ext uri="{9D8B030D-6E8A-4147-A177-3AD203B41FA5}">
                      <a16:colId xmlns:a16="http://schemas.microsoft.com/office/drawing/2014/main" val="3154779023"/>
                    </a:ext>
                  </a:extLst>
                </a:gridCol>
                <a:gridCol w="2029521">
                  <a:extLst>
                    <a:ext uri="{9D8B030D-6E8A-4147-A177-3AD203B41FA5}">
                      <a16:colId xmlns:a16="http://schemas.microsoft.com/office/drawing/2014/main" val="93772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kern="1200" dirty="0"/>
                        <a:t>参数</a:t>
                      </a:r>
                      <a:endParaRPr lang="zh-CN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描述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问题的解决方案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54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臂展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62.9cm 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——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5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负载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2kg</a:t>
                      </a:r>
                      <a:r>
                        <a:rPr lang="zh-CN" altLang="en-US" sz="1600" dirty="0"/>
                        <a:t>为保守值，目前看来低速运动时加到</a:t>
                      </a:r>
                      <a:r>
                        <a:rPr lang="en-US" altLang="zh-CN" sz="1600" dirty="0"/>
                        <a:t>3kg</a:t>
                      </a:r>
                      <a:r>
                        <a:rPr lang="zh-CN" altLang="en-US" sz="1600" dirty="0"/>
                        <a:t>电机无异常情况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——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835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精度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各个关节往返运动</a:t>
                      </a:r>
                      <a:r>
                        <a:rPr lang="en-US" altLang="zh-CN" sz="1600" dirty="0"/>
                        <a:t>100</a:t>
                      </a:r>
                      <a:r>
                        <a:rPr lang="zh-CN" altLang="en-US" sz="1600" dirty="0"/>
                        <a:t>次，肉眼观测不到偏离</a:t>
                      </a:r>
                      <a:endParaRPr lang="en-US" altLang="zh-CN" sz="1600" dirty="0"/>
                    </a:p>
                    <a:p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机械装配精度不高，电机轴和联轴器之间存在微小的间隙，经过长机械臂后放大，会影响快速运动过程中的稳定性；</a:t>
                      </a:r>
                      <a:endParaRPr lang="en-US" altLang="zh-CN" sz="1600" dirty="0"/>
                    </a:p>
                    <a:p>
                      <a:r>
                        <a:rPr lang="en-US" altLang="zh-CN" sz="1600" dirty="0"/>
                        <a:t>3. </a:t>
                      </a:r>
                      <a:r>
                        <a:rPr lang="zh-CN" altLang="en-US" sz="1600" dirty="0"/>
                        <a:t>链与链轮之间的回程差也是导致该关节晃动的原因；</a:t>
                      </a:r>
                      <a:endParaRPr lang="en-US" altLang="zh-CN" sz="160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八月的问题，通过重新设计传动结构，已解决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92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速度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1. </a:t>
                      </a:r>
                      <a:r>
                        <a:rPr lang="zh-CN" altLang="en-US" sz="1600" dirty="0"/>
                        <a:t>视频中最快速度运动的速度为保守值，运动速度远小于空载转速；</a:t>
                      </a:r>
                      <a:endParaRPr lang="en-US" altLang="zh-CN" sz="1600" dirty="0"/>
                    </a:p>
                    <a:p>
                      <a:r>
                        <a:rPr lang="en-US" altLang="zh-CN" sz="1600" dirty="0"/>
                        <a:t>2. </a:t>
                      </a:r>
                      <a:r>
                        <a:rPr lang="zh-CN" altLang="en-US" sz="1600" dirty="0"/>
                        <a:t>有负载的高速运动可能导致丢步，精度不准的情况；</a:t>
                      </a:r>
                      <a:endParaRPr lang="en-US" altLang="zh-CN" sz="1600" dirty="0"/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/>
                        <a:t>利用编码器，正在利用</a:t>
                      </a:r>
                      <a:r>
                        <a:rPr lang="en-US" altLang="zh-CN" sz="1600" b="0" dirty="0"/>
                        <a:t>Teensy3.5</a:t>
                      </a:r>
                      <a:r>
                        <a:rPr lang="zh-CN" altLang="en-US" sz="1600" b="0" dirty="0"/>
                        <a:t>和</a:t>
                      </a:r>
                      <a:r>
                        <a:rPr lang="en-US" altLang="zh-CN" sz="1600" b="0" dirty="0"/>
                        <a:t>Arduino</a:t>
                      </a:r>
                      <a:r>
                        <a:rPr lang="zh-CN" altLang="en-US" sz="1600" b="0" dirty="0"/>
                        <a:t>一起控制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43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最大功耗</a:t>
                      </a:r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/>
                        <a:t>198w</a:t>
                      </a:r>
                    </a:p>
                    <a:p>
                      <a:pPr algn="ctr"/>
                      <a:endParaRPr lang="zh-CN" alt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/>
                        <a:t>——</a:t>
                      </a:r>
                      <a:endParaRPr lang="zh-CN" alt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072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7613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24173</TotalTime>
  <Words>602</Words>
  <Application>Microsoft Office PowerPoint</Application>
  <PresentationFormat>全屏显示(4:3)</PresentationFormat>
  <Paragraphs>213</Paragraphs>
  <Slides>7</Slides>
  <Notes>5</Notes>
  <HiddenSlides>0</HiddenSlides>
  <MMClips>3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Open Sans</vt:lpstr>
      <vt:lpstr>等线</vt:lpstr>
      <vt:lpstr>等线 Light</vt:lpstr>
      <vt:lpstr>黑体</vt:lpstr>
      <vt:lpstr>华文宋体</vt:lpstr>
      <vt:lpstr>宋体</vt:lpstr>
      <vt:lpstr>微软雅黑</vt:lpstr>
      <vt:lpstr>Arial</vt:lpstr>
      <vt:lpstr>Calibri</vt:lpstr>
      <vt:lpstr>Calibri Light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 Honghao</dc:creator>
  <cp:lastModifiedBy>汪 若菡</cp:lastModifiedBy>
  <cp:revision>551</cp:revision>
  <dcterms:created xsi:type="dcterms:W3CDTF">2018-11-07T08:24:59Z</dcterms:created>
  <dcterms:modified xsi:type="dcterms:W3CDTF">2020-10-11T15:53:46Z</dcterms:modified>
</cp:coreProperties>
</file>